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4v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29"/>
  </p:handoutMasterIdLst>
  <p:sldIdLst>
    <p:sldId id="256" r:id="rId2"/>
    <p:sldId id="283" r:id="rId3"/>
    <p:sldId id="258" r:id="rId4"/>
    <p:sldId id="259" r:id="rId5"/>
    <p:sldId id="262" r:id="rId6"/>
    <p:sldId id="264" r:id="rId7"/>
    <p:sldId id="267" r:id="rId8"/>
    <p:sldId id="263" r:id="rId9"/>
    <p:sldId id="281" r:id="rId10"/>
    <p:sldId id="268" r:id="rId11"/>
    <p:sldId id="269" r:id="rId12"/>
    <p:sldId id="271" r:id="rId13"/>
    <p:sldId id="270" r:id="rId14"/>
    <p:sldId id="272" r:id="rId15"/>
    <p:sldId id="261" r:id="rId16"/>
    <p:sldId id="284" r:id="rId17"/>
    <p:sldId id="273" r:id="rId18"/>
    <p:sldId id="285" r:id="rId19"/>
    <p:sldId id="286" r:id="rId20"/>
    <p:sldId id="275" r:id="rId21"/>
    <p:sldId id="276" r:id="rId22"/>
    <p:sldId id="278" r:id="rId23"/>
    <p:sldId id="288" r:id="rId24"/>
    <p:sldId id="287" r:id="rId25"/>
    <p:sldId id="277" r:id="rId26"/>
    <p:sldId id="279" r:id="rId27"/>
    <p:sldId id="280" r:id="rId28"/>
  </p:sldIdLst>
  <p:sldSz cx="9144000" cy="6858000" type="screen4x3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76" autoAdjust="0"/>
    <p:restoredTop sz="86441" autoAdjust="0"/>
  </p:normalViewPr>
  <p:slideViewPr>
    <p:cSldViewPr snapToGrid="0">
      <p:cViewPr varScale="1">
        <p:scale>
          <a:sx n="77" d="100"/>
          <a:sy n="77" d="100"/>
        </p:scale>
        <p:origin x="326" y="58"/>
      </p:cViewPr>
      <p:guideLst/>
    </p:cSldViewPr>
  </p:slideViewPr>
  <p:outlineViewPr>
    <p:cViewPr>
      <p:scale>
        <a:sx n="33" d="100"/>
        <a:sy n="33" d="100"/>
      </p:scale>
      <p:origin x="0" y="-1037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90862C-F0E0-4120-A47A-8953F9A09D1C}" type="datetimeFigureOut">
              <a:rPr lang="cs-CZ" smtClean="0"/>
              <a:t>10. 10. 2018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3EA952-2BC2-48E6-89FE-C4F5D9FCD83C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56326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image9.png>
</file>

<file path=ppt/media/media1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860550" y="102427"/>
            <a:ext cx="7283450" cy="1142999"/>
          </a:xfrm>
        </p:spPr>
        <p:txBody>
          <a:bodyPr anchor="t" anchorCtr="0"/>
          <a:lstStyle/>
          <a:p>
            <a:r>
              <a:rPr lang="cs-CZ" dirty="0" smtClean="0"/>
              <a:t>Kliknutím lze upravit styl.</a:t>
            </a:r>
            <a:endParaRPr lang="cs-CZ" dirty="0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9F04E-BA6D-45E8-BDC1-6DC430D06B40}" type="datetimeFigureOut">
              <a:rPr lang="cs-CZ" smtClean="0"/>
              <a:t>10. 10. 2018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7300-523B-45B6-97D4-DF18A14195D3}" type="slidenum">
              <a:rPr lang="cs-CZ" smtClean="0"/>
              <a:t>‹#›</a:t>
            </a:fld>
            <a:endParaRPr lang="cs-CZ"/>
          </a:p>
        </p:txBody>
      </p:sp>
      <p:sp>
        <p:nvSpPr>
          <p:cNvPr id="11" name="Zástupný symbol pro text 10"/>
          <p:cNvSpPr>
            <a:spLocks noGrp="1"/>
          </p:cNvSpPr>
          <p:nvPr>
            <p:ph type="body" sz="quarter" idx="13"/>
          </p:nvPr>
        </p:nvSpPr>
        <p:spPr>
          <a:xfrm>
            <a:off x="457200" y="1466850"/>
            <a:ext cx="8229600" cy="4724400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07077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bg>
      <p:bgPr>
        <a:gradFill rotWithShape="0">
          <a:gsLst>
            <a:gs pos="0">
              <a:srgbClr val="EBF9FF"/>
            </a:gs>
            <a:gs pos="100000">
              <a:srgbClr val="37B3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0" y="6308727"/>
            <a:ext cx="9144000" cy="57626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1800"/>
          </a:p>
        </p:txBody>
      </p:sp>
      <p:pic>
        <p:nvPicPr>
          <p:cNvPr id="5" name="Picture 8" descr="LOGO_def_BAR [Převedený]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lum bright="-12000"/>
          </a:blip>
          <a:srcRect/>
          <a:stretch>
            <a:fillRect/>
          </a:stretch>
        </p:blipFill>
        <p:spPr bwMode="auto">
          <a:xfrm>
            <a:off x="179389" y="6378577"/>
            <a:ext cx="1511300" cy="434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1908175" y="6453190"/>
            <a:ext cx="7056438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cs-CZ" sz="1200" dirty="0" err="1" smtClean="0"/>
              <a:t>Laboratory</a:t>
            </a:r>
            <a:r>
              <a:rPr lang="cs-CZ" sz="1200" dirty="0" smtClean="0"/>
              <a:t> </a:t>
            </a:r>
            <a:r>
              <a:rPr lang="cs-CZ" sz="1200" baseline="0" dirty="0" err="1" smtClean="0"/>
              <a:t>of</a:t>
            </a:r>
            <a:r>
              <a:rPr lang="cs-CZ" sz="1200" baseline="0" dirty="0" smtClean="0"/>
              <a:t> </a:t>
            </a:r>
            <a:r>
              <a:rPr lang="cs-CZ" sz="1200" baseline="0" dirty="0" err="1" smtClean="0"/>
              <a:t>biocybernetics</a:t>
            </a:r>
            <a:r>
              <a:rPr lang="cs-CZ" sz="1200" baseline="0" dirty="0" smtClean="0"/>
              <a:t>, </a:t>
            </a:r>
            <a:r>
              <a:rPr lang="cs-CZ" sz="1200" dirty="0" smtClean="0"/>
              <a:t>1st </a:t>
            </a:r>
            <a:r>
              <a:rPr lang="cs-CZ" sz="1200" dirty="0" err="1" smtClean="0"/>
              <a:t>faculty</a:t>
            </a:r>
            <a:r>
              <a:rPr lang="cs-CZ" sz="1200" dirty="0" smtClean="0"/>
              <a:t> </a:t>
            </a:r>
            <a:r>
              <a:rPr lang="cs-CZ" sz="1200" dirty="0" err="1" smtClean="0"/>
              <a:t>of</a:t>
            </a:r>
            <a:r>
              <a:rPr lang="cs-CZ" sz="1200" dirty="0" smtClean="0"/>
              <a:t> </a:t>
            </a:r>
            <a:r>
              <a:rPr lang="cs-CZ" sz="1200" dirty="0" err="1" smtClean="0"/>
              <a:t>Medicine</a:t>
            </a:r>
            <a:r>
              <a:rPr lang="cs-CZ" sz="1200" dirty="0" smtClean="0"/>
              <a:t>, Charles University</a:t>
            </a:r>
            <a:r>
              <a:rPr lang="cs-CZ" sz="1200" baseline="0" dirty="0" smtClean="0"/>
              <a:t> in Prague</a:t>
            </a:r>
            <a:r>
              <a:rPr lang="cs-CZ" sz="1200" dirty="0" smtClean="0"/>
              <a:t>, CZ</a:t>
            </a:r>
            <a:endParaRPr lang="cs-CZ" sz="1200" dirty="0"/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4213" y="1268415"/>
            <a:ext cx="7772400" cy="1944687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042988" y="3284538"/>
            <a:ext cx="7058025" cy="1752600"/>
          </a:xfrm>
        </p:spPr>
        <p:txBody>
          <a:bodyPr/>
          <a:lstStyle>
            <a:lvl1pPr marL="0" indent="0" algn="ctr">
              <a:buFontTx/>
              <a:buNone/>
              <a:defRPr sz="2400" i="1"/>
            </a:lvl1pPr>
          </a:lstStyle>
          <a:p>
            <a:r>
              <a:rPr lang="cs-CZ" smtClean="0"/>
              <a:t>Kliknutím lze upravit styl předlohy.</a:t>
            </a:r>
            <a:endParaRPr lang="cs-CZ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250825" y="5876925"/>
            <a:ext cx="2133600" cy="431800"/>
          </a:xfrm>
        </p:spPr>
        <p:txBody>
          <a:bodyPr/>
          <a:lstStyle>
            <a:lvl1pPr>
              <a:defRPr/>
            </a:lvl1pPr>
          </a:lstStyle>
          <a:p>
            <a:fld id="{A079F04E-BA6D-45E8-BDC1-6DC430D06B40}" type="datetimeFigureOut">
              <a:rPr lang="cs-CZ" smtClean="0"/>
              <a:t>10. 10. 2018</a:t>
            </a:fld>
            <a:endParaRPr lang="cs-CZ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2555876" y="5876925"/>
            <a:ext cx="4032250" cy="431800"/>
          </a:xfrm>
        </p:spPr>
        <p:txBody>
          <a:bodyPr/>
          <a:lstStyle>
            <a:lvl1pPr>
              <a:defRPr/>
            </a:lvl1pPr>
          </a:lstStyle>
          <a:p>
            <a:endParaRPr lang="cs-CZ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77050" y="5876927"/>
            <a:ext cx="2133600" cy="404813"/>
          </a:xfrm>
        </p:spPr>
        <p:txBody>
          <a:bodyPr/>
          <a:lstStyle>
            <a:lvl1pPr>
              <a:defRPr/>
            </a:lvl1pPr>
          </a:lstStyle>
          <a:p>
            <a:fld id="{65447300-523B-45B6-97D4-DF18A14195D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28564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974850"/>
          </a:xfrm>
        </p:spPr>
        <p:txBody>
          <a:bodyPr anchor="t">
            <a:normAutofit/>
          </a:bodyPr>
          <a:lstStyle>
            <a:lvl1pPr algn="l">
              <a:defRPr sz="4000" b="1" cap="all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9F04E-BA6D-45E8-BDC1-6DC430D06B40}" type="datetimeFigureOut">
              <a:rPr lang="cs-CZ" smtClean="0"/>
              <a:t>10. 10. 2018</a:t>
            </a:fld>
            <a:endParaRPr lang="cs-CZ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cs-CZ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447300-523B-45B6-97D4-DF18A14195D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88851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9F04E-BA6D-45E8-BDC1-6DC430D06B40}" type="datetimeFigureOut">
              <a:rPr lang="cs-CZ" smtClean="0"/>
              <a:t>10. 10. 2018</a:t>
            </a:fld>
            <a:endParaRPr lang="cs-CZ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cs-CZ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447300-523B-45B6-97D4-DF18A14195D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53954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9F04E-BA6D-45E8-BDC1-6DC430D06B40}" type="datetimeFigureOut">
              <a:rPr lang="cs-CZ" smtClean="0"/>
              <a:t>10. 10. 2018</a:t>
            </a:fld>
            <a:endParaRPr lang="cs-CZ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cs-CZ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447300-523B-45B6-97D4-DF18A14195D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75017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cs-CZ" noProof="0" smtClean="0"/>
              <a:t>Kliknutím na ikonu přidáte obrázek.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079F04E-BA6D-45E8-BDC1-6DC430D06B40}" type="datetimeFigureOut">
              <a:rPr lang="cs-CZ" smtClean="0"/>
              <a:t>10. 10. 2018</a:t>
            </a:fld>
            <a:endParaRPr lang="cs-CZ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cs-CZ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5447300-523B-45B6-97D4-DF18A14195D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69464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79F04E-BA6D-45E8-BDC1-6DC430D06B40}" type="datetimeFigureOut">
              <a:rPr lang="cs-CZ" smtClean="0"/>
              <a:t>10. 10. 2018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447300-523B-45B6-97D4-DF18A14195D3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05247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EBF9FF"/>
            </a:gs>
            <a:gs pos="100000">
              <a:srgbClr val="9FDAFF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860550" y="1"/>
            <a:ext cx="7283450" cy="9326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cs-CZ" dirty="0" smtClean="0"/>
              <a:t>Klepnutím lze upravit styl předlohy nadpisů.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495425"/>
            <a:ext cx="8229600" cy="47498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cs-CZ" dirty="0" smtClean="0"/>
              <a:t>Klepnutím lze upravit styly předlohy textu.</a:t>
            </a:r>
          </a:p>
          <a:p>
            <a:pPr lvl="1"/>
            <a:r>
              <a:rPr lang="cs-CZ" dirty="0" smtClean="0"/>
              <a:t>Druhá úroveň</a:t>
            </a:r>
          </a:p>
          <a:p>
            <a:pPr lvl="2"/>
            <a:r>
              <a:rPr lang="cs-CZ" dirty="0" smtClean="0"/>
              <a:t>Třetí úroveň</a:t>
            </a:r>
          </a:p>
          <a:p>
            <a:pPr lvl="3"/>
            <a:r>
              <a:rPr lang="cs-CZ" dirty="0" smtClean="0"/>
              <a:t>Čtvrtá úroveň</a:t>
            </a:r>
          </a:p>
          <a:p>
            <a:pPr lvl="4"/>
            <a:r>
              <a:rPr lang="cs-CZ" dirty="0" smtClean="0"/>
              <a:t>Pátá úroveň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381752"/>
            <a:ext cx="21336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A079F04E-BA6D-45E8-BDC1-6DC430D06B40}" type="datetimeFigureOut">
              <a:rPr lang="cs-CZ" smtClean="0"/>
              <a:t>10. 10. 2018</a:t>
            </a:fld>
            <a:endParaRPr lang="cs-CZ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71776" y="6381752"/>
            <a:ext cx="3671888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cs-CZ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381752"/>
            <a:ext cx="21336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65447300-523B-45B6-97D4-DF18A14195D3}" type="slidenum">
              <a:rPr lang="cs-CZ" smtClean="0"/>
              <a:t>‹#›</a:t>
            </a:fld>
            <a:endParaRPr lang="cs-CZ"/>
          </a:p>
        </p:txBody>
      </p:sp>
      <p:pic>
        <p:nvPicPr>
          <p:cNvPr id="2055" name="Picture 8" descr="Bez-názvu-1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" y="0"/>
            <a:ext cx="1476375" cy="73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6" name="Picture 9" descr="UK_LOGO1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73026" y="79375"/>
            <a:ext cx="527050" cy="522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4" name="Rectangle 10"/>
          <p:cNvSpPr>
            <a:spLocks noChangeArrowheads="1"/>
          </p:cNvSpPr>
          <p:nvPr userDrawn="1"/>
        </p:nvSpPr>
        <p:spPr bwMode="auto">
          <a:xfrm>
            <a:off x="28576" y="19050"/>
            <a:ext cx="1692275" cy="6858000"/>
          </a:xfrm>
          <a:prstGeom prst="rect">
            <a:avLst/>
          </a:prstGeom>
          <a:gradFill rotWithShape="1">
            <a:gsLst>
              <a:gs pos="0">
                <a:srgbClr val="37B3FF">
                  <a:alpha val="37000"/>
                </a:srgbClr>
              </a:gs>
              <a:gs pos="100000">
                <a:schemeClr val="bg1">
                  <a:alpha val="0"/>
                </a:schemeClr>
              </a:gs>
            </a:gsLst>
            <a:path path="rect">
              <a:fillToRect r="100000" b="10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cs-CZ" sz="1800"/>
          </a:p>
        </p:txBody>
      </p:sp>
    </p:spTree>
    <p:extLst>
      <p:ext uri="{BB962C8B-B14F-4D97-AF65-F5344CB8AC3E}">
        <p14:creationId xmlns:p14="http://schemas.microsoft.com/office/powerpoint/2010/main" val="1239449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3" r:id="rId3"/>
    <p:sldLayoutId id="2147483667" r:id="rId4"/>
    <p:sldLayoutId id="2147483668" r:id="rId5"/>
    <p:sldLayoutId id="2147483669" r:id="rId6"/>
    <p:sldLayoutId id="2147483670" r:id="rId7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eorg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eorg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eorg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eorgia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eorgia" pitchFamily="1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eorgia" pitchFamily="1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eorgia" pitchFamily="1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Georgia" pitchFamily="18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Arial" charset="0"/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5" Type="http://schemas.openxmlformats.org/officeDocument/2006/relationships/hyperlink" Target="https://physiomodelling.com/circulation/" TargetMode="External"/><Relationship Id="rId4" Type="http://schemas.openxmlformats.org/officeDocument/2006/relationships/image" Target="../media/image1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hysiomodelling.com/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/>
              <a:t>Modelica</a:t>
            </a:r>
            <a:r>
              <a:rPr lang="en-US" b="1" dirty="0"/>
              <a:t> language – a promising tool for publishing and sharing </a:t>
            </a:r>
            <a:r>
              <a:rPr lang="en-US" b="1" dirty="0" smtClean="0"/>
              <a:t>of biomedical </a:t>
            </a:r>
            <a:r>
              <a:rPr lang="en-US" b="1" dirty="0"/>
              <a:t>models</a:t>
            </a:r>
            <a:endParaRPr lang="cs-CZ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041400" y="4000530"/>
            <a:ext cx="7058025" cy="1752600"/>
          </a:xfrm>
        </p:spPr>
        <p:txBody>
          <a:bodyPr/>
          <a:lstStyle/>
          <a:p>
            <a:r>
              <a:rPr lang="cs-CZ" i="0" dirty="0"/>
              <a:t>Jiří </a:t>
            </a:r>
            <a:r>
              <a:rPr lang="cs-CZ" i="0" dirty="0" err="1"/>
              <a:t>Kofránek</a:t>
            </a:r>
            <a:r>
              <a:rPr lang="cs-CZ" i="0" dirty="0"/>
              <a:t>, </a:t>
            </a:r>
            <a:r>
              <a:rPr lang="cs-CZ" b="1" i="0" dirty="0"/>
              <a:t>Filip Ježek</a:t>
            </a:r>
            <a:r>
              <a:rPr lang="cs-CZ" i="0" dirty="0"/>
              <a:t>, Marek </a:t>
            </a:r>
            <a:r>
              <a:rPr lang="cs-CZ" i="0" dirty="0" err="1"/>
              <a:t>Mateják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55525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rtl="0" fontAlgn="base"/>
            <a:r>
              <a:rPr lang="en-US" dirty="0"/>
              <a:t>Modeling paper’s supplement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4294967295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preferably with a </a:t>
            </a:r>
            <a:r>
              <a:rPr lang="en-US" b="1" dirty="0"/>
              <a:t>source code </a:t>
            </a:r>
            <a:r>
              <a:rPr lang="en-US" dirty="0"/>
              <a:t>in a common, formal, programming language</a:t>
            </a:r>
          </a:p>
          <a:p>
            <a:pPr lvl="0"/>
            <a:r>
              <a:rPr lang="en-US" dirty="0"/>
              <a:t>Versioning</a:t>
            </a:r>
          </a:p>
          <a:p>
            <a:pPr lvl="1"/>
            <a:r>
              <a:rPr lang="en-US" dirty="0"/>
              <a:t>field- or institution- specific open access repositories</a:t>
            </a:r>
          </a:p>
          <a:p>
            <a:pPr lvl="1"/>
            <a:r>
              <a:rPr lang="en-US" dirty="0"/>
              <a:t>general open-access repository, e.g. </a:t>
            </a:r>
            <a:r>
              <a:rPr lang="en-US" dirty="0" err="1"/>
              <a:t>Zenodo</a:t>
            </a:r>
            <a:r>
              <a:rPr lang="en-US" dirty="0"/>
              <a:t>, </a:t>
            </a:r>
            <a:r>
              <a:rPr lang="en-US" dirty="0" err="1"/>
              <a:t>OpenDepot</a:t>
            </a:r>
            <a:r>
              <a:rPr lang="en-US" dirty="0"/>
              <a:t>, or GitHub.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This is becoming a standard, especially in a number of open-access journals</a:t>
            </a:r>
          </a:p>
        </p:txBody>
      </p:sp>
    </p:spTree>
    <p:extLst>
      <p:ext uri="{BB962C8B-B14F-4D97-AF65-F5344CB8AC3E}">
        <p14:creationId xmlns:p14="http://schemas.microsoft.com/office/powerpoint/2010/main" val="412954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Biomedical models repositories</a:t>
            </a:r>
            <a:endParaRPr lang="cs-CZ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dirty="0"/>
              <a:t>Efforts of the </a:t>
            </a:r>
            <a:r>
              <a:rPr lang="en-US" dirty="0" err="1"/>
              <a:t>Physiome</a:t>
            </a:r>
            <a:r>
              <a:rPr lang="en-US" dirty="0"/>
              <a:t> project</a:t>
            </a:r>
          </a:p>
          <a:p>
            <a:r>
              <a:rPr lang="en-US" dirty="0"/>
              <a:t>often dedicated to a specialized language of its own</a:t>
            </a:r>
          </a:p>
          <a:p>
            <a:r>
              <a:rPr lang="en-US" dirty="0"/>
              <a:t>open languages and free tools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53081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text 1"/>
          <p:cNvSpPr>
            <a:spLocks noGrp="1"/>
          </p:cNvSpPr>
          <p:nvPr>
            <p:ph type="body" idx="4294967295"/>
          </p:nvPr>
        </p:nvSpPr>
        <p:spPr/>
        <p:txBody>
          <a:bodyPr>
            <a:normAutofit fontScale="77500" lnSpcReduction="20000"/>
          </a:bodyPr>
          <a:lstStyle/>
          <a:p>
            <a:pPr lvl="0" rtl="0" fontAlgn="base"/>
            <a:r>
              <a:rPr lang="en-US" dirty="0"/>
              <a:t>Virtual Cell project (http://vcell.org) - visualization and simulation of the cell metabolism and cell signal paths</a:t>
            </a:r>
          </a:p>
          <a:p>
            <a:pPr lvl="1" rtl="0" fontAlgn="base"/>
            <a:r>
              <a:rPr lang="en-US" dirty="0"/>
              <a:t>client-server environment</a:t>
            </a:r>
          </a:p>
          <a:p>
            <a:pPr lvl="0" rtl="0" fontAlgn="base"/>
            <a:r>
              <a:rPr lang="en-US" dirty="0"/>
              <a:t>"Bio Tapestry" (http://www.biotapestry.org) - modeling regulatory gene networks </a:t>
            </a:r>
          </a:p>
          <a:p>
            <a:pPr lvl="0" rtl="0" fontAlgn="base"/>
            <a:r>
              <a:rPr lang="en-US" dirty="0" err="1"/>
              <a:t>JSim</a:t>
            </a:r>
            <a:r>
              <a:rPr lang="en-US" dirty="0"/>
              <a:t> (http://www.physiome.org/jsim) - general extensive database of physiological models, </a:t>
            </a:r>
            <a:r>
              <a:rPr lang="en-US" dirty="0" err="1"/>
              <a:t>JSim</a:t>
            </a:r>
            <a:r>
              <a:rPr lang="en-US" dirty="0"/>
              <a:t> is a java-based, specialized modeling language</a:t>
            </a:r>
          </a:p>
          <a:p>
            <a:pPr lvl="0" rtl="0" fontAlgn="base"/>
            <a:r>
              <a:rPr lang="en-US" dirty="0" err="1"/>
              <a:t>CellML</a:t>
            </a:r>
            <a:r>
              <a:rPr lang="en-US" dirty="0"/>
              <a:t> (http://www.cellml.org) - a general MathML-based modeling language, a large database of physiological models created in </a:t>
            </a:r>
            <a:r>
              <a:rPr lang="en-US" dirty="0" err="1"/>
              <a:t>CellML</a:t>
            </a:r>
            <a:r>
              <a:rPr lang="en-US" dirty="0"/>
              <a:t> are available at: https://models.physiomeproject.org</a:t>
            </a:r>
          </a:p>
        </p:txBody>
      </p:sp>
      <p:sp>
        <p:nvSpPr>
          <p:cNvPr id="3" name="Nadpis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/>
              <a:t>Biomedical model </a:t>
            </a:r>
            <a:r>
              <a:rPr lang="cs-CZ" dirty="0" err="1"/>
              <a:t>tools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74782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text 1"/>
          <p:cNvSpPr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/>
          <a:p>
            <a:pPr lvl="0" rtl="0" fontAlgn="base"/>
            <a:r>
              <a:rPr lang="en-US" dirty="0" smtClean="0"/>
              <a:t>mostly </a:t>
            </a:r>
            <a:r>
              <a:rPr lang="en-US" dirty="0"/>
              <a:t>causal, block-oriented languages.</a:t>
            </a:r>
          </a:p>
          <a:p>
            <a:pPr lvl="1" rtl="0" fontAlgn="base"/>
            <a:r>
              <a:rPr lang="en-US" dirty="0"/>
              <a:t>including </a:t>
            </a:r>
            <a:r>
              <a:rPr lang="cs-CZ" dirty="0"/>
              <a:t>M</a:t>
            </a:r>
            <a:r>
              <a:rPr lang="en-US" dirty="0" err="1" smtClean="0"/>
              <a:t>atlab</a:t>
            </a:r>
            <a:r>
              <a:rPr lang="en-US" dirty="0" smtClean="0"/>
              <a:t>/Simulink</a:t>
            </a:r>
            <a:endParaRPr lang="en-US" dirty="0"/>
          </a:p>
          <a:p>
            <a:pPr lvl="0" rtl="0" fontAlgn="base"/>
            <a:r>
              <a:rPr lang="cs-CZ" dirty="0" smtClean="0"/>
              <a:t>User </a:t>
            </a:r>
            <a:r>
              <a:rPr lang="cs-CZ" dirty="0" err="1" smtClean="0"/>
              <a:t>must</a:t>
            </a:r>
            <a:r>
              <a:rPr lang="cs-CZ" dirty="0" smtClean="0"/>
              <a:t> </a:t>
            </a:r>
            <a:r>
              <a:rPr lang="cs-CZ" dirty="0" err="1" smtClean="0"/>
              <a:t>develop</a:t>
            </a:r>
            <a:r>
              <a:rPr lang="cs-CZ" dirty="0" smtClean="0"/>
              <a:t> </a:t>
            </a:r>
            <a:r>
              <a:rPr lang="cs-CZ" dirty="0" err="1" smtClean="0"/>
              <a:t>the</a:t>
            </a:r>
            <a:r>
              <a:rPr lang="cs-CZ" dirty="0" smtClean="0"/>
              <a:t> </a:t>
            </a:r>
            <a:r>
              <a:rPr lang="en-US" dirty="0" smtClean="0"/>
              <a:t>computation </a:t>
            </a:r>
            <a:r>
              <a:rPr lang="en-US" dirty="0"/>
              <a:t>process </a:t>
            </a:r>
            <a:endParaRPr lang="cs-CZ" dirty="0" smtClean="0"/>
          </a:p>
          <a:p>
            <a:pPr lvl="1"/>
            <a:r>
              <a:rPr lang="en-US" dirty="0" smtClean="0"/>
              <a:t>but </a:t>
            </a:r>
            <a:r>
              <a:rPr lang="en-US" dirty="0"/>
              <a:t>e.g. </a:t>
            </a:r>
            <a:r>
              <a:rPr lang="en-US" dirty="0" err="1"/>
              <a:t>SimScape</a:t>
            </a:r>
            <a:r>
              <a:rPr lang="en-US" dirty="0"/>
              <a:t>, further </a:t>
            </a:r>
            <a:r>
              <a:rPr lang="cs-CZ" dirty="0" err="1"/>
              <a:t>tool</a:t>
            </a:r>
            <a:r>
              <a:rPr lang="cs-CZ" dirty="0"/>
              <a:t> </a:t>
            </a:r>
            <a:r>
              <a:rPr lang="en-US" dirty="0"/>
              <a:t>development</a:t>
            </a:r>
            <a:endParaRPr lang="cs-CZ" dirty="0"/>
          </a:p>
          <a:p>
            <a:pPr lvl="1">
              <a:defRPr/>
            </a:pPr>
            <a:r>
              <a:rPr lang="en-US" dirty="0"/>
              <a:t>The development of specialized simulation tools is limited by the funding allocated for the physiological research.</a:t>
            </a:r>
            <a:endParaRPr lang="cs-CZ" dirty="0"/>
          </a:p>
        </p:txBody>
      </p:sp>
      <p:sp>
        <p:nvSpPr>
          <p:cNvPr id="3" name="Nadpis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>
                <a:solidFill>
                  <a:srgbClr val="005070"/>
                </a:solidFill>
                <a:latin typeface="Georgia" panose="02040502050405020303" pitchFamily="18" charset="0"/>
              </a:rPr>
              <a:t>Biomedical models </a:t>
            </a:r>
            <a:r>
              <a:rPr lang="cs-CZ" dirty="0" err="1">
                <a:solidFill>
                  <a:srgbClr val="005070"/>
                </a:solidFill>
                <a:latin typeface="Georgia" panose="02040502050405020303" pitchFamily="18" charset="0"/>
              </a:rPr>
              <a:t>tools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202273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z="3600" b="0" dirty="0" err="1"/>
              <a:t>Understandable</a:t>
            </a:r>
            <a:r>
              <a:rPr lang="cs-CZ" sz="3600" b="0" dirty="0"/>
              <a:t> model </a:t>
            </a:r>
            <a:endParaRPr lang="cs-CZ" dirty="0"/>
          </a:p>
        </p:txBody>
      </p:sp>
      <p:sp>
        <p:nvSpPr>
          <p:cNvPr id="2" name="Zástupný symbol pro text 1"/>
          <p:cNvSpPr>
            <a:spLocks noGrp="1"/>
          </p:cNvSpPr>
          <p:nvPr>
            <p:ph type="body" idx="1"/>
          </p:nvPr>
        </p:nvSpPr>
        <p:spPr>
          <a:xfrm>
            <a:off x="722313" y="4129226"/>
            <a:ext cx="7772400" cy="1500187"/>
          </a:xfrm>
        </p:spPr>
        <p:txBody>
          <a:bodyPr/>
          <a:lstStyle/>
          <a:p>
            <a:pPr lvl="0"/>
            <a:r>
              <a:rPr lang="en-US" sz="3200" dirty="0"/>
              <a:t>for both author and reader</a:t>
            </a:r>
            <a:endParaRPr lang="cs-CZ" dirty="0" smtClean="0"/>
          </a:p>
        </p:txBody>
      </p:sp>
    </p:spTree>
    <p:extLst>
      <p:ext uri="{BB962C8B-B14F-4D97-AF65-F5344CB8AC3E}">
        <p14:creationId xmlns:p14="http://schemas.microsoft.com/office/powerpoint/2010/main" val="73635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cs-CZ" dirty="0"/>
              <a:t>New modeling </a:t>
            </a:r>
            <a:r>
              <a:rPr lang="cs-CZ" dirty="0" err="1"/>
              <a:t>environments</a:t>
            </a:r>
            <a:endParaRPr lang="cs-CZ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cs-CZ" dirty="0"/>
              <a:t>Fortran </a:t>
            </a:r>
            <a:endParaRPr lang="en-US" dirty="0" smtClean="0"/>
          </a:p>
          <a:p>
            <a:pPr lvl="0"/>
            <a:endParaRPr lang="en-US" dirty="0"/>
          </a:p>
          <a:p>
            <a:pPr marL="0" lvl="0" indent="0">
              <a:buNone/>
            </a:pPr>
            <a:r>
              <a:rPr lang="en-US" dirty="0" smtClean="0"/>
              <a:t>	</a:t>
            </a:r>
            <a:r>
              <a:rPr lang="cs-CZ" dirty="0" smtClean="0"/>
              <a:t>-&gt; </a:t>
            </a:r>
            <a:r>
              <a:rPr lang="en-US" dirty="0" smtClean="0"/>
              <a:t>S</a:t>
            </a:r>
            <a:r>
              <a:rPr lang="cs-CZ" dirty="0" err="1" smtClean="0"/>
              <a:t>imulink</a:t>
            </a:r>
            <a:r>
              <a:rPr lang="cs-CZ" dirty="0" smtClean="0"/>
              <a:t> </a:t>
            </a:r>
            <a:endParaRPr lang="en-US" dirty="0" smtClean="0"/>
          </a:p>
          <a:p>
            <a:pPr lvl="0"/>
            <a:endParaRPr lang="en-US" dirty="0"/>
          </a:p>
          <a:p>
            <a:pPr marL="0" lvl="0" indent="0">
              <a:buNone/>
            </a:pPr>
            <a:r>
              <a:rPr lang="en-US" dirty="0" smtClean="0"/>
              <a:t>		</a:t>
            </a:r>
            <a:r>
              <a:rPr lang="cs-CZ" dirty="0" smtClean="0"/>
              <a:t>-&gt; </a:t>
            </a:r>
            <a:r>
              <a:rPr lang="cs-CZ" dirty="0"/>
              <a:t>… </a:t>
            </a:r>
            <a:endParaRPr lang="en-US" dirty="0" smtClean="0"/>
          </a:p>
          <a:p>
            <a:pPr lvl="0"/>
            <a:endParaRPr lang="en-US" dirty="0"/>
          </a:p>
          <a:p>
            <a:pPr marL="0" lvl="0" indent="0">
              <a:buNone/>
            </a:pPr>
            <a:r>
              <a:rPr lang="en-US" dirty="0" smtClean="0"/>
              <a:t>			</a:t>
            </a:r>
            <a:r>
              <a:rPr lang="cs-CZ" b="1" dirty="0" smtClean="0"/>
              <a:t>-&gt; </a:t>
            </a:r>
            <a:r>
              <a:rPr lang="cs-CZ" b="1" dirty="0" err="1" smtClean="0"/>
              <a:t>Modelica</a:t>
            </a:r>
            <a:r>
              <a:rPr lang="cs-CZ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35649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Nadpis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G72 – Fortran source</a:t>
            </a:r>
            <a:endParaRPr lang="cs-CZ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13"/>
          </p:nvPr>
        </p:nvSpPr>
        <p:spPr>
          <a:xfrm>
            <a:off x="457200" y="1466850"/>
            <a:ext cx="4064000" cy="47244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CIRCULATORY DYNAMICS BLOCK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C     </a:t>
            </a:r>
            <a:r>
              <a:rPr lang="cs-CZ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HEMODYNAMICS</a:t>
            </a:r>
            <a:endParaRPr lang="cs-CZ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VBD=VP+VRC-VVS-VAS-VLA-VPA-VRA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VVS=VVS+DVS*I2+VBD*0.3986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VPA=VPA+DPA*I2+VBD*0.155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VAS=VAS+DAS*I2+VBD*0.261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VLA=VLA+DLA*I2+VBD*0.128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VRA=VRA+DRA*I2+VBD*0.0574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VAE=VAS-0.495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PA=VAE/0.00355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PAM=100./PA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PA2=PA/AUH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CALL FUNCTN(PA2,LVM,FUN1)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VRE=VRA-0.1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PRA=VRE/0.005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CALL FUNCTN(PRA,QRN,FUN2)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VPE=VPA-0.30625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PPA=VPE/0.0048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PP1=0.026*PPA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IF(PP1.LT.0.)PP1=0.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RPA=PP1**(-0.5)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PP2=PPA/AUH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CALL FUNCTN(PP2,RVM,FUN3)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VLE=VLA-0.4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PLA=VLE/0.01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CALL FUNCTN(PLA,QLN,FUN4)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RPV=1./(PLA+20.)/</a:t>
            </a:r>
            <a:r>
              <a:rPr lang="cs-CZ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0.0357</a:t>
            </a:r>
            <a:endParaRPr lang="en-US" sz="1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RPT=RPV+RPA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PGL=PPA-PLA</a:t>
            </a:r>
          </a:p>
          <a:p>
            <a:pPr marL="0" indent="0">
              <a:buNone/>
            </a:pPr>
            <a:endParaRPr lang="cs-CZ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Zástupný symbol pro text 4"/>
          <p:cNvSpPr txBox="1">
            <a:spLocks/>
          </p:cNvSpPr>
          <p:nvPr/>
        </p:nvSpPr>
        <p:spPr bwMode="auto">
          <a:xfrm>
            <a:off x="4419600" y="1466850"/>
            <a:ext cx="4064000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–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Char char="•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cs-CZ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QPO=PGL/RPT</a:t>
            </a:r>
            <a:endParaRPr lang="cs-CZ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ANU=ANM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IF(ANU.LT.0.8)ANU=0.8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VVE=VVS-VVR-(ANU-1.)*ANY</a:t>
            </a: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VV8=VVE-VV7</a:t>
            </a:r>
          </a:p>
          <a:p>
            <a:pPr marL="0" indent="0">
              <a:buNone/>
            </a:pPr>
            <a:r>
              <a:rPr lang="cs-CZ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IF(VV8.LT.0.0001)VV8=0.0001</a:t>
            </a:r>
            <a:endParaRPr lang="cs-CZ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1000" dirty="0">
                <a:latin typeface="Courier New" panose="02070309020205020404" pitchFamily="49" charset="0"/>
                <a:cs typeface="Courier New" panose="02070309020205020404" pitchFamily="49" charset="0"/>
              </a:rPr>
              <a:t>PVS=VV8/CV</a:t>
            </a:r>
          </a:p>
          <a:p>
            <a:pPr marL="0" indent="0">
              <a:buNone/>
            </a:pPr>
            <a:r>
              <a:rPr lang="cs-CZ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PR1=PRA</a:t>
            </a:r>
            <a:endParaRPr lang="en-US" sz="1000" kern="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IF(PRA.LT.0.)PR1=0.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RVG=2.738/PVS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QVO=(PVS-PR1)/RVG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CN3=CN3+(((PC-17.)*CN7+17.)*CN2-CN3)*0.1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AVE=(AUM-1.)*AUY+1.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RVS=AVE*(1./CN3)*VIM*((ANU-1.)*ANZ+1.)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PGS=PA-PVS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RSN=RAR*ARM*ANU*AUM*PAM*VIM+RVS*1.79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BFN=PGS/RSN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RSM=ANU*VIM*PAM*AUM*AMM*RAM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BFM=PGS/RSM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QAO=BFN+BFM+RBF+(PA-PRA)*FIS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QLO=LVM*QLN*AUH*HSL*HMD*HPL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QRO=QRN*((1.-QRF)*AUH*RVM*HSR*HMD*HPR+QRF*QLO/QLN)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QPO=QLO+(QPO-QLO)/U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QVO=QRO+(QVO-QRO)/X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DVS=QAO-QVO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DPA=QRO-QPO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DAS=QLO-QAO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DLA=QPO-QLO</a:t>
            </a:r>
          </a:p>
          <a:p>
            <a:pPr marL="0" indent="0">
              <a:buFontTx/>
              <a:buNone/>
            </a:pPr>
            <a:r>
              <a:rPr lang="cs-CZ" sz="1000" kern="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DRA=QVO-QRO</a:t>
            </a:r>
            <a:endParaRPr lang="cs-CZ" sz="1000" kern="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30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lh4.googleusercontent.com/7zMoqEp6JwH88mI91g6bZJekOwFFsK9Vm8PxAabtiG9H9VRSfqA5Zml82VpK66t-TKQijL-wxO1XHxJrl22gEsegtcf1hG-VjBkD5ooAj3JFcj77OQX-c1fcCO5ghUsxawKAFMg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586" y="991593"/>
            <a:ext cx="6986726" cy="5338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G72 circulation – the schematics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77271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ttps://lh6.googleusercontent.com/0Fov3_x4UpNjrBoEn1xQa9WSyX_p4L2NjUJbUnsGZcI62KCiRqCD3k1-elkghOfL_TZJ2JuxzyBm1riZOFq9SmqYB1BZ0FWfVAnuhFB6KIzQIALFSSbVtv96Vp5uTB67eqBwozm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1" y="969908"/>
            <a:ext cx="7439489" cy="5350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G72 circulation – Simulink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01347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https://lh3.googleusercontent.com/KPKLKg9qrQOEZB_BYilU_fUVcz7A8IqaQFCgujALpjQItCTbUZdJQem3aTotJU_oG9qMhz5OF5GKnni_ShOQuKcmHIZoIaZo5iqe1rlheuYPakXnK8cw0Ch8fBOpVPazjsBJkvs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4055" y="798017"/>
            <a:ext cx="5734050" cy="553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G72 circulation - </a:t>
            </a:r>
            <a:r>
              <a:rPr lang="en-US" dirty="0" err="1" smtClean="0"/>
              <a:t>Modelica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7725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origin - a web of physiological </a:t>
            </a:r>
            <a:r>
              <a:rPr lang="en-US" dirty="0" smtClean="0"/>
              <a:t>regulations</a:t>
            </a:r>
            <a:endParaRPr lang="cs-CZ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A famous article by Arthur </a:t>
            </a:r>
            <a:r>
              <a:rPr lang="en-US" dirty="0" smtClean="0"/>
              <a:t>Guyton</a:t>
            </a:r>
            <a:r>
              <a:rPr lang="cs-CZ" dirty="0" smtClean="0"/>
              <a:t> (1972)</a:t>
            </a:r>
            <a:endParaRPr lang="en-US" dirty="0" smtClean="0"/>
          </a:p>
          <a:p>
            <a:r>
              <a:rPr lang="en-US" dirty="0" smtClean="0"/>
              <a:t>started an era of integrative physiology</a:t>
            </a:r>
          </a:p>
          <a:p>
            <a:r>
              <a:rPr lang="en-US" dirty="0"/>
              <a:t>A new way how to view </a:t>
            </a:r>
            <a:r>
              <a:rPr lang="en-US" dirty="0" smtClean="0"/>
              <a:t>physiology</a:t>
            </a:r>
          </a:p>
          <a:p>
            <a:pPr lvl="1"/>
            <a:r>
              <a:rPr lang="en-US" dirty="0"/>
              <a:t>quantification</a:t>
            </a:r>
          </a:p>
          <a:p>
            <a:pPr lvl="1"/>
            <a:r>
              <a:rPr lang="en-US" dirty="0" smtClean="0"/>
              <a:t>formalization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29516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text 1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 rtl="0" fontAlgn="base"/>
            <a:r>
              <a:rPr lang="en-US" dirty="0"/>
              <a:t>open language, free tools</a:t>
            </a:r>
          </a:p>
          <a:p>
            <a:pPr lvl="0" rtl="0" fontAlgn="base"/>
            <a:r>
              <a:rPr lang="en-US" dirty="0"/>
              <a:t>equation-based</a:t>
            </a:r>
          </a:p>
          <a:p>
            <a:pPr lvl="0" rtl="0" fontAlgn="base"/>
            <a:r>
              <a:rPr lang="en-US" dirty="0"/>
              <a:t>visual, understandable model design</a:t>
            </a:r>
          </a:p>
          <a:p>
            <a:pPr lvl="0" rtl="0" fontAlgn="base"/>
            <a:r>
              <a:rPr lang="en-US" dirty="0"/>
              <a:t>includes documentation</a:t>
            </a:r>
          </a:p>
          <a:p>
            <a:pPr lvl="0" rtl="0" fontAlgn="base"/>
            <a:r>
              <a:rPr lang="en-US" dirty="0"/>
              <a:t>powerful solvers</a:t>
            </a:r>
          </a:p>
          <a:p>
            <a:pPr lvl="0" rtl="0" fontAlgn="base"/>
            <a:r>
              <a:rPr lang="en-US" dirty="0"/>
              <a:t>tool development funded by rich industries</a:t>
            </a:r>
            <a:endParaRPr lang="cs-CZ" dirty="0"/>
          </a:p>
        </p:txBody>
      </p:sp>
      <p:sp>
        <p:nvSpPr>
          <p:cNvPr id="3" name="Nadpis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>
              <a:defRPr/>
            </a:pPr>
            <a:r>
              <a:rPr lang="cs-CZ" dirty="0" err="1"/>
              <a:t>Modelica</a:t>
            </a:r>
            <a:r>
              <a:rPr lang="cs-CZ" dirty="0"/>
              <a:t> </a:t>
            </a:r>
            <a:r>
              <a:rPr lang="cs-CZ" dirty="0" err="1"/>
              <a:t>unifies</a:t>
            </a:r>
            <a:r>
              <a:rPr lang="cs-CZ" dirty="0"/>
              <a:t> </a:t>
            </a:r>
            <a:r>
              <a:rPr lang="cs-CZ" dirty="0" err="1"/>
              <a:t>all</a:t>
            </a:r>
            <a:r>
              <a:rPr lang="cs-CZ" dirty="0"/>
              <a:t> </a:t>
            </a:r>
            <a:r>
              <a:rPr lang="cs-CZ" dirty="0" err="1"/>
              <a:t>advantages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03558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text 1"/>
          <p:cNvSpPr>
            <a:spLocks noGrp="1"/>
          </p:cNvSpPr>
          <p:nvPr>
            <p:ph type="body" idx="4294967295"/>
          </p:nvPr>
        </p:nvSpPr>
        <p:spPr>
          <a:xfrm>
            <a:off x="457200" y="1495425"/>
            <a:ext cx="7772400" cy="4749802"/>
          </a:xfrm>
        </p:spPr>
        <p:txBody>
          <a:bodyPr/>
          <a:lstStyle/>
          <a:p>
            <a:pPr marL="514350" lvl="0" indent="-514350" rtl="0" fontAlgn="base">
              <a:buFont typeface="+mj-lt"/>
              <a:buAutoNum type="arabicPeriod"/>
            </a:pPr>
            <a:r>
              <a:rPr lang="en-US" dirty="0" smtClean="0"/>
              <a:t>web-based </a:t>
            </a:r>
            <a:r>
              <a:rPr lang="en-US" dirty="0"/>
              <a:t>presentation</a:t>
            </a:r>
          </a:p>
          <a:p>
            <a:pPr lvl="1" rtl="0" fontAlgn="base"/>
            <a:r>
              <a:rPr lang="en-US" dirty="0" smtClean="0"/>
              <a:t>such as </a:t>
            </a:r>
            <a:r>
              <a:rPr lang="cs-CZ" dirty="0" smtClean="0"/>
              <a:t>B</a:t>
            </a:r>
            <a:r>
              <a:rPr lang="en-US" dirty="0" err="1" smtClean="0"/>
              <a:t>io</a:t>
            </a:r>
            <a:r>
              <a:rPr lang="cs-CZ" dirty="0" smtClean="0"/>
              <a:t>T</a:t>
            </a:r>
            <a:r>
              <a:rPr lang="en-US" dirty="0" err="1" smtClean="0"/>
              <a:t>apestry</a:t>
            </a:r>
            <a:endParaRPr lang="en-US" dirty="0" smtClean="0"/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specific libraries, model repositories</a:t>
            </a:r>
            <a:endParaRPr lang="cs-CZ" dirty="0"/>
          </a:p>
          <a:p>
            <a:pPr lvl="1"/>
            <a:r>
              <a:rPr lang="en-US" dirty="0"/>
              <a:t>such as </a:t>
            </a:r>
            <a:r>
              <a:rPr lang="en-US" dirty="0" err="1"/>
              <a:t>CellML</a:t>
            </a:r>
            <a:r>
              <a:rPr lang="en-US" dirty="0"/>
              <a:t> or </a:t>
            </a:r>
            <a:r>
              <a:rPr lang="en-US" dirty="0" err="1"/>
              <a:t>JSim</a:t>
            </a:r>
            <a:r>
              <a:rPr lang="en-US" dirty="0"/>
              <a:t> repository</a:t>
            </a:r>
          </a:p>
          <a:p>
            <a:pPr lvl="1" rtl="0" fontAlgn="base"/>
            <a:endParaRPr lang="cs-CZ" dirty="0"/>
          </a:p>
        </p:txBody>
      </p:sp>
      <p:sp>
        <p:nvSpPr>
          <p:cNvPr id="3" name="Nadpis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cs-CZ" dirty="0" err="1"/>
              <a:t>Still</a:t>
            </a:r>
            <a:r>
              <a:rPr lang="cs-CZ" dirty="0"/>
              <a:t>, </a:t>
            </a:r>
            <a:r>
              <a:rPr lang="cs-CZ" dirty="0" err="1"/>
              <a:t>two</a:t>
            </a:r>
            <a:r>
              <a:rPr lang="cs-CZ" dirty="0"/>
              <a:t> </a:t>
            </a:r>
            <a:r>
              <a:rPr lang="cs-CZ" dirty="0" err="1"/>
              <a:t>drawbacks</a:t>
            </a:r>
            <a:endParaRPr lang="cs-CZ" dirty="0"/>
          </a:p>
        </p:txBody>
      </p:sp>
      <p:pic>
        <p:nvPicPr>
          <p:cNvPr id="5122" name="Picture 2" descr="https://lh5.googleusercontent.com/PzwY8LZyhu7fOfTlVxn8nAFw3azW7pN3MsvX6LzDrQAGRJv1xkh4Dwi9Y_a1qWDwzXdFythbKEcog-k1RST307Mkwr_eG0BWz2SmGh0_CqPTfsRJnwKM7UDULtjAh5MfQrsyB_vz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1771" y="3822700"/>
            <a:ext cx="4564129" cy="3009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36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text 1"/>
          <p:cNvSpPr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FMU-based toolchain for web-simulator development</a:t>
            </a:r>
          </a:p>
          <a:p>
            <a:pPr lvl="0"/>
            <a:r>
              <a:rPr lang="en-US" dirty="0"/>
              <a:t>pure client-side application</a:t>
            </a:r>
          </a:p>
          <a:p>
            <a:pPr lvl="1"/>
            <a:r>
              <a:rPr lang="en-US" dirty="0"/>
              <a:t>model is in binary (</a:t>
            </a:r>
            <a:r>
              <a:rPr lang="en-US" dirty="0" err="1"/>
              <a:t>webassembly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FMU 2.0 co-simulation, incl. sources</a:t>
            </a:r>
          </a:p>
          <a:p>
            <a:pPr lvl="2"/>
            <a:r>
              <a:rPr lang="en-US" dirty="0"/>
              <a:t>(Only </a:t>
            </a:r>
            <a:r>
              <a:rPr lang="en-US" dirty="0" err="1"/>
              <a:t>Dymola</a:t>
            </a:r>
            <a:r>
              <a:rPr lang="en-US" dirty="0"/>
              <a:t> at the moment, ticket #4273 in OM)</a:t>
            </a:r>
          </a:p>
          <a:p>
            <a:pPr lvl="1"/>
            <a:r>
              <a:rPr lang="en-US" dirty="0" err="1"/>
              <a:t>emscripten</a:t>
            </a:r>
            <a:r>
              <a:rPr lang="en-US" dirty="0"/>
              <a:t> JavaScript translation + model controls + graphs + animation </a:t>
            </a:r>
            <a:r>
              <a:rPr lang="en-US" dirty="0" smtClean="0"/>
              <a:t>components</a:t>
            </a:r>
          </a:p>
        </p:txBody>
      </p:sp>
      <p:sp>
        <p:nvSpPr>
          <p:cNvPr id="3" name="Nadpis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dirty="0" smtClean="0"/>
              <a:t>1. Bodylight.js 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89142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ear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8556" y="2506717"/>
            <a:ext cx="6318848" cy="3638823"/>
          </a:xfrm>
          <a:prstGeom prst="rect">
            <a:avLst/>
          </a:prstGeom>
        </p:spPr>
      </p:pic>
      <p:sp>
        <p:nvSpPr>
          <p:cNvPr id="3" name="Nadpis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smtClean="0"/>
              <a:t>Bodylight.js</a:t>
            </a:r>
            <a:endParaRPr lang="cs-CZ" dirty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cs-CZ" dirty="0">
                <a:hlinkClick r:id="rId5"/>
              </a:rPr>
              <a:t>https://physiomodelling.com/circulation</a:t>
            </a:r>
            <a:r>
              <a:rPr lang="cs-CZ" dirty="0" smtClean="0">
                <a:hlinkClick r:id="rId5"/>
              </a:rPr>
              <a:t>/</a:t>
            </a:r>
            <a:r>
              <a:rPr lang="en-US" dirty="0" smtClean="0"/>
              <a:t> 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447914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hysiomodelling.com/files/compose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897" y="1883672"/>
            <a:ext cx="8664109" cy="4467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Bodylight.js-composer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190838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2"/>
          <p:cNvSpPr>
            <a:spLocks noGrp="1"/>
          </p:cNvSpPr>
          <p:nvPr>
            <p:ph type="title"/>
          </p:nvPr>
        </p:nvSpPr>
        <p:spPr>
          <a:xfrm>
            <a:off x="1860550" y="102427"/>
            <a:ext cx="7283450" cy="1142999"/>
          </a:xfrm>
        </p:spPr>
        <p:txBody>
          <a:bodyPr/>
          <a:lstStyle/>
          <a:p>
            <a:pPr rtl="0" eaLnBrk="1" fontAlgn="base" hangingPunct="1"/>
            <a:r>
              <a:rPr lang="en-US" dirty="0"/>
              <a:t>2</a:t>
            </a:r>
            <a:r>
              <a:rPr lang="en-US" dirty="0" smtClean="0"/>
              <a:t>. </a:t>
            </a:r>
            <a:r>
              <a:rPr lang="en-US" dirty="0" err="1" smtClean="0"/>
              <a:t>Physiolibrary</a:t>
            </a:r>
            <a:endParaRPr lang="cs-CZ" dirty="0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13"/>
          </p:nvPr>
        </p:nvSpPr>
        <p:spPr>
          <a:xfrm>
            <a:off x="457200" y="1466850"/>
            <a:ext cx="6972300" cy="4724400"/>
          </a:xfrm>
        </p:spPr>
        <p:txBody>
          <a:bodyPr/>
          <a:lstStyle/>
          <a:p>
            <a:r>
              <a:rPr lang="en-US" dirty="0"/>
              <a:t>proved on </a:t>
            </a:r>
            <a:r>
              <a:rPr lang="en-US" dirty="0" err="1"/>
              <a:t>Physiomodel</a:t>
            </a:r>
            <a:r>
              <a:rPr lang="en-US" dirty="0"/>
              <a:t>, our </a:t>
            </a:r>
            <a:r>
              <a:rPr lang="en-US" dirty="0" err="1"/>
              <a:t>Modelica</a:t>
            </a:r>
            <a:r>
              <a:rPr lang="en-US" dirty="0"/>
              <a:t> reimplementation of the largest physiological model, the </a:t>
            </a:r>
            <a:r>
              <a:rPr lang="en-US" dirty="0" err="1"/>
              <a:t>Hummod</a:t>
            </a:r>
            <a:endParaRPr lang="cs-CZ" dirty="0"/>
          </a:p>
          <a:p>
            <a:endParaRPr lang="cs-CZ" dirty="0"/>
          </a:p>
        </p:txBody>
      </p:sp>
      <p:pic>
        <p:nvPicPr>
          <p:cNvPr id="6146" name="Picture 2" descr="https://lh3.googleusercontent.com/3H5UraQQ0HejbXR6bBVCTA3ELVxIsdfbjF8TEXezovKPCH0_25Pk80kvrZ1F_TzA5B7cxxYx2F9fv6fJPtu7hlwciFbq_pzURHVXpODJB4DOMp5WrYLplNTZrCVvwWZgZVKhtfA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9500" y="-57150"/>
            <a:ext cx="3238500" cy="6915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Obráze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9267" y="3932896"/>
            <a:ext cx="2947989" cy="2821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31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text 1"/>
          <p:cNvSpPr>
            <a:spLocks noGrp="1"/>
          </p:cNvSpPr>
          <p:nvPr>
            <p:ph type="body" idx="4294967295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n-US" sz="3600" dirty="0">
                <a:solidFill>
                  <a:schemeClr val="tx2"/>
                </a:solidFill>
                <a:latin typeface="Georgia" pitchFamily="18" charset="0"/>
              </a:rPr>
              <a:t>feedback ensures further </a:t>
            </a:r>
            <a:r>
              <a:rPr lang="en-US" sz="3600" dirty="0" smtClean="0">
                <a:solidFill>
                  <a:schemeClr val="tx2"/>
                </a:solidFill>
                <a:latin typeface="Georgia" pitchFamily="18" charset="0"/>
              </a:rPr>
              <a:t>innovation</a:t>
            </a:r>
          </a:p>
          <a:p>
            <a:pPr lvl="0"/>
            <a:endParaRPr lang="en-US" sz="3600" dirty="0">
              <a:solidFill>
                <a:schemeClr val="tx2"/>
              </a:solidFill>
              <a:latin typeface="Georgia" pitchFamily="18" charset="0"/>
            </a:endParaRPr>
          </a:p>
          <a:p>
            <a:pPr marL="0" lvl="0" indent="0">
              <a:buNone/>
            </a:pPr>
            <a:r>
              <a:rPr lang="en-US" sz="3600" dirty="0" smtClean="0">
                <a:solidFill>
                  <a:schemeClr val="tx2"/>
                </a:solidFill>
                <a:latin typeface="Georgia" pitchFamily="18" charset="0"/>
              </a:rPr>
              <a:t>	open </a:t>
            </a:r>
            <a:r>
              <a:rPr lang="en-US" sz="3600" dirty="0">
                <a:solidFill>
                  <a:schemeClr val="tx2"/>
                </a:solidFill>
                <a:latin typeface="Georgia" pitchFamily="18" charset="0"/>
              </a:rPr>
              <a:t>scientific development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tx2"/>
                </a:solidFill>
                <a:latin typeface="Georgia" pitchFamily="18" charset="0"/>
              </a:rPr>
              <a:t>				+</a:t>
            </a:r>
          </a:p>
          <a:p>
            <a:pPr marL="0" lvl="0" indent="0">
              <a:buNone/>
            </a:pPr>
            <a:r>
              <a:rPr lang="en-US" sz="3600" dirty="0" smtClean="0">
                <a:solidFill>
                  <a:schemeClr val="tx2"/>
                </a:solidFill>
                <a:latin typeface="Georgia" pitchFamily="18" charset="0"/>
              </a:rPr>
              <a:t>	business </a:t>
            </a:r>
            <a:r>
              <a:rPr lang="en-US" sz="3600" dirty="0">
                <a:solidFill>
                  <a:schemeClr val="tx2"/>
                </a:solidFill>
                <a:latin typeface="Georgia" pitchFamily="18" charset="0"/>
              </a:rPr>
              <a:t>opportunities and </a:t>
            </a:r>
            <a:r>
              <a:rPr lang="en-US" sz="3600" dirty="0" smtClean="0">
                <a:solidFill>
                  <a:schemeClr val="tx2"/>
                </a:solidFill>
                <a:latin typeface="Georgia" pitchFamily="18" charset="0"/>
              </a:rPr>
              <a:t>financing </a:t>
            </a:r>
            <a:endParaRPr lang="en-US" sz="3600" dirty="0">
              <a:solidFill>
                <a:schemeClr val="tx2"/>
              </a:solidFill>
              <a:latin typeface="Georgia" pitchFamily="18" charset="0"/>
            </a:endParaRPr>
          </a:p>
          <a:p>
            <a:pPr marL="0" lvl="0" indent="0">
              <a:buNone/>
            </a:pPr>
            <a:endParaRPr lang="en-US" sz="3600" dirty="0">
              <a:solidFill>
                <a:schemeClr val="tx2"/>
              </a:solidFill>
              <a:latin typeface="Georgia" pitchFamily="18" charset="0"/>
            </a:endParaRPr>
          </a:p>
          <a:p>
            <a:pPr lvl="2"/>
            <a:r>
              <a:rPr lang="en-US" b="0" i="0" u="none" strike="noStrike" dirty="0" smtClean="0">
                <a:solidFill>
                  <a:schemeClr val="tx2"/>
                </a:solidFill>
                <a:effectLst/>
                <a:latin typeface="Georgia" pitchFamily="18" charset="0"/>
              </a:rPr>
              <a:t>Medical education, simulators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latin typeface="Georgia" pitchFamily="18" charset="0"/>
              </a:rPr>
              <a:t>Pharmacology</a:t>
            </a:r>
          </a:p>
          <a:p>
            <a:pPr lvl="2"/>
            <a:r>
              <a:rPr lang="en-US" dirty="0" smtClean="0">
                <a:solidFill>
                  <a:schemeClr val="tx2"/>
                </a:solidFill>
                <a:latin typeface="Georgia" pitchFamily="18" charset="0"/>
              </a:rPr>
              <a:t>R&amp;D</a:t>
            </a:r>
            <a:endParaRPr lang="en-US" b="0" i="0" u="none" strike="noStrike" dirty="0" smtClean="0">
              <a:solidFill>
                <a:schemeClr val="tx2"/>
              </a:solidFill>
              <a:effectLst/>
              <a:latin typeface="Georgia" pitchFamily="18" charset="0"/>
            </a:endParaRPr>
          </a:p>
        </p:txBody>
      </p:sp>
      <p:sp>
        <p:nvSpPr>
          <p:cNvPr id="3" name="Nadpis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2. Community </a:t>
            </a:r>
            <a:r>
              <a:rPr lang="en-US" dirty="0"/>
              <a:t>is an important factor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240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text 1"/>
          <p:cNvSpPr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pPr lvl="0"/>
            <a:r>
              <a:rPr lang="en-US" dirty="0"/>
              <a:t>following the example of </a:t>
            </a:r>
            <a:r>
              <a:rPr lang="en-US" dirty="0" smtClean="0"/>
              <a:t>the </a:t>
            </a:r>
            <a:br>
              <a:rPr lang="en-US" dirty="0" smtClean="0"/>
            </a:br>
            <a:r>
              <a:rPr lang="en-US" i="1" dirty="0" smtClean="0"/>
              <a:t>Open </a:t>
            </a:r>
            <a:r>
              <a:rPr lang="en-US" i="1" dirty="0"/>
              <a:t>Source </a:t>
            </a:r>
            <a:r>
              <a:rPr lang="en-US" i="1" dirty="0" err="1"/>
              <a:t>Modelica</a:t>
            </a:r>
            <a:r>
              <a:rPr lang="en-US" i="1" dirty="0"/>
              <a:t> Consortium </a:t>
            </a:r>
            <a:r>
              <a:rPr lang="en-US" i="1" dirty="0" smtClean="0"/>
              <a:t>...</a:t>
            </a:r>
          </a:p>
          <a:p>
            <a:pPr lvl="0"/>
            <a:endParaRPr lang="cs-CZ" i="1" dirty="0"/>
          </a:p>
          <a:p>
            <a:pPr lvl="0"/>
            <a:r>
              <a:rPr lang="cs-CZ" b="1" i="1" dirty="0" err="1" smtClean="0"/>
              <a:t>Physiomodeling</a:t>
            </a:r>
            <a:r>
              <a:rPr lang="cs-CZ" b="1" i="1" dirty="0" smtClean="0"/>
              <a:t> </a:t>
            </a:r>
            <a:r>
              <a:rPr lang="cs-CZ" i="1" dirty="0"/>
              <a:t>Open Source </a:t>
            </a:r>
            <a:r>
              <a:rPr lang="en-US" i="1" dirty="0" smtClean="0"/>
              <a:t>C</a:t>
            </a:r>
            <a:r>
              <a:rPr lang="cs-CZ" i="1" dirty="0" err="1" smtClean="0"/>
              <a:t>onsortium</a:t>
            </a:r>
            <a:r>
              <a:rPr lang="cs-CZ" i="1" dirty="0" smtClean="0"/>
              <a:t> </a:t>
            </a:r>
            <a:r>
              <a:rPr lang="cs-CZ" dirty="0" smtClean="0"/>
              <a:t>?</a:t>
            </a:r>
          </a:p>
          <a:p>
            <a:pPr lvl="0"/>
            <a:endParaRPr lang="cs-CZ" dirty="0" smtClean="0"/>
          </a:p>
          <a:p>
            <a:pPr lvl="0"/>
            <a:r>
              <a:rPr lang="cs-CZ" dirty="0" smtClean="0">
                <a:hlinkClick r:id="rId2"/>
              </a:rPr>
              <a:t>www.PhysioModelling.com</a:t>
            </a:r>
            <a:r>
              <a:rPr lang="cs-CZ" dirty="0" smtClean="0"/>
              <a:t> </a:t>
            </a:r>
            <a:endParaRPr lang="en-US" dirty="0"/>
          </a:p>
          <a:p>
            <a:endParaRPr lang="cs-CZ" dirty="0"/>
          </a:p>
          <a:p>
            <a:pPr lvl="0"/>
            <a:endParaRPr lang="en-US" dirty="0"/>
          </a:p>
          <a:p>
            <a:endParaRPr lang="cs-CZ" dirty="0"/>
          </a:p>
        </p:txBody>
      </p:sp>
      <p:sp>
        <p:nvSpPr>
          <p:cNvPr id="3" name="Nadpis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/>
              <a:t>Thus..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66858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lh5.googleusercontent.com/GRyZ1Q5KbA5G0wm9cGjSo5Yeehn2ikEFdYaqvR7USVFh1CMaOSAf8MrYVbzweeWrWDr75apNuG9Jo3GK1AwA4Vm11URWKYrXVEcCT4lRdy-lk8w5gzaSSLNIectRh8Lv8DPEuum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2525" y="-142639"/>
            <a:ext cx="9629775" cy="7086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2823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4.googleusercontent.com/0-TyLZXt67MiSPtmJ2r_eEmWeS70vniw8h4J3SnomuK2LwFTs0wqG0ul8F-K34VigyBdZmxwYRkLpYa_kBqiTH_mkg-wDFlt5j8Zn2ad_CJy9hA3N-JlgFV67R_6bsFxD4RW9wb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593" y="1"/>
            <a:ext cx="913388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3792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/>
              <a:t>Formalization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physiological</a:t>
            </a:r>
            <a:r>
              <a:rPr lang="cs-CZ" dirty="0"/>
              <a:t> relations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/>
            <a:r>
              <a:rPr lang="en-US" dirty="0" smtClean="0"/>
              <a:t>P</a:t>
            </a:r>
            <a:r>
              <a:rPr lang="cs-CZ" dirty="0" err="1" smtClean="0"/>
              <a:t>hysiome</a:t>
            </a:r>
            <a:r>
              <a:rPr lang="en-US" dirty="0" smtClean="0"/>
              <a:t> project</a:t>
            </a:r>
            <a:endParaRPr lang="cs-CZ" dirty="0"/>
          </a:p>
          <a:p>
            <a:pPr lvl="0"/>
            <a:r>
              <a:rPr lang="cs-CZ" dirty="0"/>
              <a:t>in EU: IUPS </a:t>
            </a:r>
            <a:r>
              <a:rPr lang="en-US" dirty="0" err="1" smtClean="0"/>
              <a:t>P</a:t>
            </a:r>
            <a:r>
              <a:rPr lang="cs-CZ" dirty="0" err="1" smtClean="0"/>
              <a:t>hysiome</a:t>
            </a:r>
            <a:endParaRPr lang="cs-CZ" dirty="0"/>
          </a:p>
          <a:p>
            <a:pPr lvl="0"/>
            <a:r>
              <a:rPr lang="en-US" dirty="0" smtClean="0"/>
              <a:t>In USA: e.g. the </a:t>
            </a:r>
            <a:r>
              <a:rPr lang="cs-CZ" dirty="0" err="1" smtClean="0"/>
              <a:t>Virtual</a:t>
            </a:r>
            <a:r>
              <a:rPr lang="cs-CZ" dirty="0" smtClean="0"/>
              <a:t> </a:t>
            </a:r>
            <a:r>
              <a:rPr lang="cs-CZ" dirty="0" smtClean="0"/>
              <a:t>RAT</a:t>
            </a:r>
          </a:p>
          <a:p>
            <a:pPr lvl="0"/>
            <a:r>
              <a:rPr lang="cs-CZ" dirty="0" smtClean="0"/>
              <a:t>… lot </a:t>
            </a:r>
            <a:r>
              <a:rPr lang="cs-CZ" dirty="0" err="1" smtClean="0"/>
              <a:t>of</a:t>
            </a:r>
            <a:r>
              <a:rPr lang="cs-CZ" dirty="0" smtClean="0"/>
              <a:t> </a:t>
            </a:r>
            <a:r>
              <a:rPr lang="cs-CZ" dirty="0" err="1" smtClean="0"/>
              <a:t>research</a:t>
            </a:r>
            <a:r>
              <a:rPr lang="cs-CZ" dirty="0" smtClean="0"/>
              <a:t> </a:t>
            </a:r>
            <a:r>
              <a:rPr lang="cs-CZ" dirty="0" err="1" smtClean="0"/>
              <a:t>attention</a:t>
            </a:r>
            <a:endParaRPr lang="cs-CZ" dirty="0"/>
          </a:p>
        </p:txBody>
      </p:sp>
      <p:pic>
        <p:nvPicPr>
          <p:cNvPr id="1026" name="Picture 2" descr="VÃ½sledek obrÃ¡zku pro virtual physiological huma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452" y="3829050"/>
            <a:ext cx="2466975" cy="159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SouvisejÃ­cÃ­ obrÃ¡ze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4175" y="4191000"/>
            <a:ext cx="3171825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1623" y="3657600"/>
            <a:ext cx="2447925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73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rtl="0" fontAlgn="base"/>
            <a:r>
              <a:rPr lang="en-US" dirty="0"/>
              <a:t>Model re-implementation: our experience</a:t>
            </a:r>
            <a:endParaRPr lang="cs-CZ" dirty="0"/>
          </a:p>
        </p:txBody>
      </p:sp>
      <p:sp>
        <p:nvSpPr>
          <p:cNvPr id="2" name="Zástupný symbol pro text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 rtl="0" fontAlgn="base"/>
            <a:r>
              <a:rPr lang="en-US" dirty="0"/>
              <a:t>Reproducibility</a:t>
            </a:r>
            <a:r>
              <a:rPr lang="cs-CZ" dirty="0"/>
              <a:t> - </a:t>
            </a:r>
            <a:r>
              <a:rPr lang="en-US" dirty="0"/>
              <a:t>the main approach in exploring the nature</a:t>
            </a:r>
          </a:p>
          <a:p>
            <a:pPr lvl="1" rtl="0" fontAlgn="base"/>
            <a:r>
              <a:rPr lang="en-US" dirty="0"/>
              <a:t>often violated though</a:t>
            </a:r>
            <a:endParaRPr lang="cs-CZ" dirty="0"/>
          </a:p>
          <a:p>
            <a:pPr>
              <a:defRPr/>
            </a:pPr>
            <a:r>
              <a:rPr lang="en-US" dirty="0"/>
              <a:t>around 80 % of models implemented based on a description contain some error, that prevents from using the model correctly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5199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Model re-implementation: our experience</a:t>
            </a:r>
            <a:endParaRPr lang="cs-CZ" dirty="0"/>
          </a:p>
        </p:txBody>
      </p:sp>
      <p:sp>
        <p:nvSpPr>
          <p:cNvPr id="2" name="Zástupný symbol pro text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 rtl="0" fontAlgn="base"/>
            <a:r>
              <a:rPr lang="en-US" dirty="0"/>
              <a:t>minor mistake of the authors (e.g. index, value unit etc..) -&gt; unreproducible</a:t>
            </a:r>
          </a:p>
          <a:p>
            <a:pPr lvl="0" rtl="0" fontAlgn="base"/>
            <a:r>
              <a:rPr lang="en-US" dirty="0"/>
              <a:t>versioning problem</a:t>
            </a:r>
          </a:p>
          <a:p>
            <a:pPr lvl="1" rtl="0" fontAlgn="base"/>
            <a:r>
              <a:rPr lang="en-US" dirty="0"/>
              <a:t>published version is older than the obtained</a:t>
            </a:r>
          </a:p>
          <a:p>
            <a:pPr lvl="0" rtl="0" fontAlgn="base"/>
            <a:r>
              <a:rPr lang="en-US" dirty="0"/>
              <a:t>The peer-review problem</a:t>
            </a:r>
          </a:p>
          <a:p>
            <a:pPr lvl="1" rtl="0" fontAlgn="base"/>
            <a:r>
              <a:rPr lang="en-US" dirty="0"/>
              <a:t>not </a:t>
            </a:r>
            <a:r>
              <a:rPr lang="en-US" dirty="0" err="1"/>
              <a:t>reimplemented</a:t>
            </a:r>
            <a:r>
              <a:rPr lang="en-US" dirty="0"/>
              <a:t> by the reviewers</a:t>
            </a:r>
          </a:p>
          <a:p>
            <a:pPr lvl="1" rtl="0" fontAlgn="base"/>
            <a:r>
              <a:rPr lang="en-US" dirty="0"/>
              <a:t>not even run by the reviewers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99275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0" fontAlgn="base"/>
            <a:r>
              <a:rPr lang="en-US" dirty="0"/>
              <a:t>Model presentation in scientific publications</a:t>
            </a:r>
            <a:endParaRPr lang="cs-CZ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lvl="0" rtl="0" fontAlgn="base"/>
            <a:r>
              <a:rPr lang="en-US" dirty="0"/>
              <a:t>graphical diagram is not enough</a:t>
            </a:r>
          </a:p>
          <a:p>
            <a:pPr lvl="0" rtl="0" fontAlgn="base"/>
            <a:r>
              <a:rPr lang="en-US" dirty="0"/>
              <a:t>equations are not enough</a:t>
            </a:r>
          </a:p>
          <a:p>
            <a:pPr lvl="0" rtl="0" fontAlgn="base"/>
            <a:endParaRPr lang="en-US" dirty="0"/>
          </a:p>
          <a:p>
            <a:r>
              <a:rPr lang="en-US" dirty="0"/>
              <a:t>too complex to show all equations</a:t>
            </a:r>
            <a:r>
              <a:rPr lang="cs-CZ" dirty="0"/>
              <a:t>, </a:t>
            </a:r>
            <a:r>
              <a:rPr lang="cs-CZ" dirty="0" err="1"/>
              <a:t>parameters</a:t>
            </a:r>
            <a:r>
              <a:rPr lang="cs-CZ" dirty="0"/>
              <a:t> and </a:t>
            </a:r>
            <a:r>
              <a:rPr lang="cs-CZ" dirty="0" err="1"/>
              <a:t>initial</a:t>
            </a:r>
            <a:r>
              <a:rPr lang="cs-CZ" dirty="0"/>
              <a:t> </a:t>
            </a:r>
            <a:r>
              <a:rPr lang="cs-CZ" dirty="0" err="1"/>
              <a:t>values</a:t>
            </a:r>
            <a:endParaRPr lang="en-US" dirty="0"/>
          </a:p>
          <a:p>
            <a:pPr lvl="0" rtl="0" fontAlgn="base"/>
            <a:endParaRPr lang="cs-CZ" dirty="0"/>
          </a:p>
          <a:p>
            <a:pPr lvl="0" rtl="0" fontAlgn="base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1911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Model presentation in scientific publications</a:t>
            </a:r>
            <a:endParaRPr lang="cs-CZ" dirty="0"/>
          </a:p>
        </p:txBody>
      </p:sp>
      <p:sp>
        <p:nvSpPr>
          <p:cNvPr id="4" name="Podnadpis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Therefore, a paper MUST  be accompanied with a digital appendix</a:t>
            </a:r>
            <a:endParaRPr lang="cs-CZ" dirty="0" smtClean="0"/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model structure</a:t>
            </a:r>
            <a:endParaRPr lang="cs-CZ" dirty="0" smtClean="0"/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cs-CZ" dirty="0"/>
              <a:t>p</a:t>
            </a:r>
            <a:r>
              <a:rPr lang="en-US" dirty="0" err="1" smtClean="0"/>
              <a:t>arameters</a:t>
            </a:r>
            <a:endParaRPr lang="cs-CZ" dirty="0" smtClean="0"/>
          </a:p>
          <a:p>
            <a:pPr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starting </a:t>
            </a:r>
            <a:r>
              <a:rPr lang="en-US" dirty="0"/>
              <a:t>values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16961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šablona_modelica_pro_simulace">
  <a:themeElements>
    <a:clrScheme name="Výchozí návrh 14">
      <a:dk1>
        <a:srgbClr val="000000"/>
      </a:dk1>
      <a:lt1>
        <a:srgbClr val="FFFFFF"/>
      </a:lt1>
      <a:dk2>
        <a:srgbClr val="005070"/>
      </a:dk2>
      <a:lt2>
        <a:srgbClr val="CCECFF"/>
      </a:lt2>
      <a:accent1>
        <a:srgbClr val="FFFFFF"/>
      </a:accent1>
      <a:accent2>
        <a:srgbClr val="F1600F"/>
      </a:accent2>
      <a:accent3>
        <a:srgbClr val="FFFFFF"/>
      </a:accent3>
      <a:accent4>
        <a:srgbClr val="000000"/>
      </a:accent4>
      <a:accent5>
        <a:srgbClr val="FFFFFF"/>
      </a:accent5>
      <a:accent6>
        <a:srgbClr val="DA560C"/>
      </a:accent6>
      <a:hlink>
        <a:srgbClr val="003399"/>
      </a:hlink>
      <a:folHlink>
        <a:srgbClr val="003399"/>
      </a:folHlink>
    </a:clrScheme>
    <a:fontScheme name="Výchozí návrh">
      <a:majorFont>
        <a:latin typeface="Georgia"/>
        <a:ea typeface=""/>
        <a:cs typeface=""/>
      </a:majorFont>
      <a:minorFont>
        <a:latin typeface="Georgia"/>
        <a:ea typeface=""/>
        <a:cs typeface="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ýchozí návrh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ýchozí návrh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ýchozí návrh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ýchozí návrh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ýchozí návrh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ýchozí návrh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ýchozí návrh 13">
        <a:dk1>
          <a:srgbClr val="000000"/>
        </a:dk1>
        <a:lt1>
          <a:srgbClr val="FFFFFF"/>
        </a:lt1>
        <a:dk2>
          <a:srgbClr val="005070"/>
        </a:dk2>
        <a:lt2>
          <a:srgbClr val="FFFFFF"/>
        </a:lt2>
        <a:accent1>
          <a:srgbClr val="C5EEFF"/>
        </a:accent1>
        <a:accent2>
          <a:srgbClr val="F1600F"/>
        </a:accent2>
        <a:accent3>
          <a:srgbClr val="FFFFFF"/>
        </a:accent3>
        <a:accent4>
          <a:srgbClr val="000000"/>
        </a:accent4>
        <a:accent5>
          <a:srgbClr val="DFF5FF"/>
        </a:accent5>
        <a:accent6>
          <a:srgbClr val="DA560C"/>
        </a:accent6>
        <a:hlink>
          <a:srgbClr val="003399"/>
        </a:hlink>
        <a:folHlink>
          <a:srgbClr val="0033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ýchozí návrh 14">
        <a:dk1>
          <a:srgbClr val="000000"/>
        </a:dk1>
        <a:lt1>
          <a:srgbClr val="FFFFFF"/>
        </a:lt1>
        <a:dk2>
          <a:srgbClr val="005070"/>
        </a:dk2>
        <a:lt2>
          <a:srgbClr val="CCECFF"/>
        </a:lt2>
        <a:accent1>
          <a:srgbClr val="FFFFFF"/>
        </a:accent1>
        <a:accent2>
          <a:srgbClr val="F1600F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DA560C"/>
        </a:accent6>
        <a:hlink>
          <a:srgbClr val="003399"/>
        </a:hlink>
        <a:folHlink>
          <a:srgbClr val="00339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Modelica language – a promising tool for publishing biomedical models" id="{A9E68F55-D057-47F8-948A-AB388CE2A556}" vid="{84887ECF-F705-4155-A983-9F9632B7D5B1}"/>
    </a:ext>
  </a:extLst>
</a:theme>
</file>

<file path=ppt/theme/theme2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1681</TotalTime>
  <Words>705</Words>
  <Application>Microsoft Office PowerPoint</Application>
  <PresentationFormat>Předvádění na obrazovce (4:3)</PresentationFormat>
  <Paragraphs>171</Paragraphs>
  <Slides>27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27</vt:i4>
      </vt:variant>
    </vt:vector>
  </HeadingPairs>
  <TitlesOfParts>
    <vt:vector size="32" baseType="lpstr">
      <vt:lpstr>Arial</vt:lpstr>
      <vt:lpstr>Calibri</vt:lpstr>
      <vt:lpstr>Courier New</vt:lpstr>
      <vt:lpstr>Georgia</vt:lpstr>
      <vt:lpstr>šablona_modelica_pro_simulace</vt:lpstr>
      <vt:lpstr>Modelica language – a promising tool for publishing and sharing of biomedical models</vt:lpstr>
      <vt:lpstr>The origin - a web of physiological regulations</vt:lpstr>
      <vt:lpstr>Prezentace aplikace PowerPoint</vt:lpstr>
      <vt:lpstr>Prezentace aplikace PowerPoint</vt:lpstr>
      <vt:lpstr>Formalization of physiological relations</vt:lpstr>
      <vt:lpstr>Model re-implementation: our experience</vt:lpstr>
      <vt:lpstr>Model re-implementation: our experience</vt:lpstr>
      <vt:lpstr>Model presentation in scientific publications</vt:lpstr>
      <vt:lpstr>Model presentation in scientific publications</vt:lpstr>
      <vt:lpstr>Modeling paper’s supplement</vt:lpstr>
      <vt:lpstr>Biomedical models repositories</vt:lpstr>
      <vt:lpstr>Biomedical model tools</vt:lpstr>
      <vt:lpstr>Biomedical models tools</vt:lpstr>
      <vt:lpstr>Understandable model </vt:lpstr>
      <vt:lpstr>New modeling environments</vt:lpstr>
      <vt:lpstr>G72 – Fortran source</vt:lpstr>
      <vt:lpstr>G72 circulation – the schematics</vt:lpstr>
      <vt:lpstr>G72 circulation – Simulink</vt:lpstr>
      <vt:lpstr>G72 circulation - Modelica</vt:lpstr>
      <vt:lpstr>Modelica unifies all advantages</vt:lpstr>
      <vt:lpstr>Still, two drawbacks</vt:lpstr>
      <vt:lpstr>1. Bodylight.js </vt:lpstr>
      <vt:lpstr>1. Bodylight.js</vt:lpstr>
      <vt:lpstr>Bodylight.js-composer</vt:lpstr>
      <vt:lpstr>2. Physiolibrary</vt:lpstr>
      <vt:lpstr>2. Community is an important factor</vt:lpstr>
      <vt:lpstr>Thus..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Modelica language – a promising tool for publishing and sharing biomedical models</dc:title>
  <dc:creator>Filip Ježek</dc:creator>
  <cp:lastModifiedBy>Filip Ježek</cp:lastModifiedBy>
  <cp:revision>25</cp:revision>
  <dcterms:created xsi:type="dcterms:W3CDTF">2018-10-06T15:34:04Z</dcterms:created>
  <dcterms:modified xsi:type="dcterms:W3CDTF">2018-10-10T17:34:44Z</dcterms:modified>
</cp:coreProperties>
</file>